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2"/>
  </p:notesMasterIdLst>
  <p:handoutMasterIdLst>
    <p:handoutMasterId r:id="rId13"/>
  </p:handoutMasterIdLst>
  <p:sldIdLst>
    <p:sldId id="18691" r:id="rId8"/>
    <p:sldId id="18696" r:id="rId9"/>
    <p:sldId id="18697" r:id="rId10"/>
    <p:sldId id="18698" r:id="rId11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60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26/5/2025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26/5/2025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A50B-99CC-76B9-9951-698F4D34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F48D0-F7EB-8EE8-38F4-D6E61CA70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8FC67-965E-B547-A857-283B19D8A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2E5CA-6DDB-B0C4-FE4D-24F79A905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544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25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24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F48CE-35D8-F5DC-6900-9E1C7BFCB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5476C-703A-7C95-81DA-731E27CA5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B3CD8-3B19-E3E1-CCDF-78F88E5A2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DAC45-C690-06A3-B1E3-5978C2301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887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0.xml"/><Relationship Id="rId5" Type="http://schemas.openxmlformats.org/officeDocument/2006/relationships/image" Target="../media/image17.emf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ACE2E-5045-F0D8-D80B-B5316884E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BD88B-CD9D-EF0A-D796-C56880B7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800" dirty="0"/>
              <a:t>But what about my favourite metaheuristic optimiser?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475D9D-C8C6-0751-4402-ADA63F2AD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6" y="957138"/>
            <a:ext cx="4060701" cy="3416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B08FA-6350-4847-B2E3-7E74A6B88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30"/>
          <a:stretch/>
        </p:blipFill>
        <p:spPr>
          <a:xfrm>
            <a:off x="684145" y="3718563"/>
            <a:ext cx="3743839" cy="547371"/>
          </a:xfrm>
          <a:prstGeom prst="rect">
            <a:avLst/>
          </a:prstGeom>
        </p:spPr>
      </p:pic>
      <p:pic>
        <p:nvPicPr>
          <p:cNvPr id="18" name="Picture 17" descr="A green and yellow chart with black dots and numbers&#10;&#10;Description automatically generated">
            <a:extLst>
              <a:ext uri="{FF2B5EF4-FFF2-40B4-BE49-F238E27FC236}">
                <a16:creationId xmlns:a16="http://schemas.microsoft.com/office/drawing/2014/main" id="{022D8AC0-7483-F3A0-4B1D-94A07BE5F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16" y="865670"/>
            <a:ext cx="2574032" cy="2574032"/>
          </a:xfrm>
          <a:prstGeom prst="rect">
            <a:avLst/>
          </a:prstGeom>
        </p:spPr>
      </p:pic>
      <p:pic>
        <p:nvPicPr>
          <p:cNvPr id="22" name="Picture 21" descr="A green and yellow chart with black dots&#10;&#10;Description automatically generated">
            <a:extLst>
              <a:ext uri="{FF2B5EF4-FFF2-40B4-BE49-F238E27FC236}">
                <a16:creationId xmlns:a16="http://schemas.microsoft.com/office/drawing/2014/main" id="{880C4C3E-671D-C20B-CFF6-ED9E6657B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36" y="1799914"/>
            <a:ext cx="2466020" cy="2466020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49928A-89C9-73B1-0125-15AED2AA4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</a:t>
            </a:fld>
            <a:r>
              <a:rPr lang="en-AU" dirty="0"/>
              <a:t> 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B2C9062F-75DE-5A11-AEFA-288BB4D83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34" y="17345"/>
            <a:ext cx="771550" cy="771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2F21E-53D9-1CB0-7C76-C99A0FFBF935}"/>
              </a:ext>
            </a:extLst>
          </p:cNvPr>
          <p:cNvSpPr txBox="1"/>
          <p:nvPr/>
        </p:nvSpPr>
        <p:spPr>
          <a:xfrm>
            <a:off x="4752522" y="3591882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www.inlab.au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F5F36-AEC2-8EEB-4E29-7B2FD35D2563}"/>
              </a:ext>
            </a:extLst>
          </p:cNvPr>
          <p:cNvSpPr txBox="1"/>
          <p:nvPr/>
        </p:nvSpPr>
        <p:spPr>
          <a:xfrm>
            <a:off x="5585238" y="773341"/>
            <a:ext cx="2384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Border Collie Optimization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561E3-1966-4097-0C9D-E9427C57F65B}"/>
              </a:ext>
            </a:extLst>
          </p:cNvPr>
          <p:cNvCxnSpPr>
            <a:cxnSpLocks/>
          </p:cNvCxnSpPr>
          <p:nvPr/>
        </p:nvCxnSpPr>
        <p:spPr>
          <a:xfrm flipH="1">
            <a:off x="8028384" y="1923678"/>
            <a:ext cx="326850" cy="747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527BE3-2CA9-0E6B-139D-2CC94D7CA454}"/>
              </a:ext>
            </a:extLst>
          </p:cNvPr>
          <p:cNvSpPr txBox="1"/>
          <p:nvPr/>
        </p:nvSpPr>
        <p:spPr>
          <a:xfrm>
            <a:off x="7666975" y="1630013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F3D55-517E-8FF3-127C-AA2275ED5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A71F3D-8C9C-905B-CEF5-EDA133CD4E2B}"/>
              </a:ext>
            </a:extLst>
          </p:cNvPr>
          <p:cNvSpPr/>
          <p:nvPr/>
        </p:nvSpPr>
        <p:spPr>
          <a:xfrm>
            <a:off x="5076056" y="710098"/>
            <a:ext cx="3600400" cy="3661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Beyond the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34EAE-85BB-03D5-17CA-C8366B91BA15}"/>
              </a:ext>
            </a:extLst>
          </p:cNvPr>
          <p:cNvSpPr txBox="1"/>
          <p:nvPr/>
        </p:nvSpPr>
        <p:spPr>
          <a:xfrm>
            <a:off x="397082" y="870777"/>
            <a:ext cx="4533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key aspect of </a:t>
            </a:r>
            <a:r>
              <a:rPr lang="en-US" dirty="0" err="1"/>
              <a:t>CoFI</a:t>
            </a:r>
            <a:r>
              <a:rPr lang="en-US" dirty="0"/>
              <a:t> is the flexibility provided for exploration and experimentation in inversion</a:t>
            </a:r>
          </a:p>
          <a:p>
            <a:endParaRPr lang="en-US" dirty="0"/>
          </a:p>
          <a:p>
            <a:r>
              <a:rPr lang="en-US" dirty="0"/>
              <a:t>Created examples and brought existing capabilities together</a:t>
            </a:r>
          </a:p>
          <a:p>
            <a:endParaRPr lang="en-US" dirty="0"/>
          </a:p>
          <a:p>
            <a:r>
              <a:rPr lang="en-US" dirty="0"/>
              <a:t>Making unique approaches accessible through the common interface and grow the set of examples</a:t>
            </a:r>
          </a:p>
          <a:p>
            <a:endParaRPr lang="en-US" dirty="0"/>
          </a:p>
          <a:p>
            <a:r>
              <a:rPr lang="en-US" dirty="0"/>
              <a:t>A FAIR example driven framework…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EC1E6F7-EE98-9864-9B92-DA4C72216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C57B7-CDA9-6052-3C48-20E680E89B89}"/>
              </a:ext>
            </a:extLst>
          </p:cNvPr>
          <p:cNvSpPr txBox="1"/>
          <p:nvPr/>
        </p:nvSpPr>
        <p:spPr>
          <a:xfrm>
            <a:off x="5364124" y="887799"/>
            <a:ext cx="30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conversation about  </a:t>
            </a:r>
            <a:r>
              <a:rPr lang="en-US" sz="1200" dirty="0" err="1"/>
              <a:t>CoFI</a:t>
            </a:r>
            <a:r>
              <a:rPr lang="en-US" sz="1200" dirty="0"/>
              <a:t> over coffee is just the beginning…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571EA-28BD-8D3F-80EA-66D5A37B198E}"/>
              </a:ext>
            </a:extLst>
          </p:cNvPr>
          <p:cNvSpPr txBox="1"/>
          <p:nvPr/>
        </p:nvSpPr>
        <p:spPr>
          <a:xfrm>
            <a:off x="5288990" y="3503323"/>
            <a:ext cx="338746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Explore our examples</a:t>
            </a:r>
          </a:p>
          <a:p>
            <a:endParaRPr lang="en-US" sz="400" b="1" dirty="0"/>
          </a:p>
          <a:p>
            <a:r>
              <a:rPr lang="en-US" sz="1100" b="1" dirty="0"/>
              <a:t>Setup your own inverse problem</a:t>
            </a:r>
          </a:p>
          <a:p>
            <a:endParaRPr lang="en-US" sz="400" b="1" dirty="0"/>
          </a:p>
          <a:p>
            <a:r>
              <a:rPr lang="en-US" sz="1100" b="1" dirty="0"/>
              <a:t>Let us know what you think</a:t>
            </a:r>
          </a:p>
          <a:p>
            <a:endParaRPr lang="en-US" sz="1000" dirty="0"/>
          </a:p>
        </p:txBody>
      </p:sp>
      <p:pic>
        <p:nvPicPr>
          <p:cNvPr id="11" name="Picture 10" descr="A cup of coffee on a saucer&#10;&#10;Description automatically generated">
            <a:extLst>
              <a:ext uri="{FF2B5EF4-FFF2-40B4-BE49-F238E27FC236}">
                <a16:creationId xmlns:a16="http://schemas.microsoft.com/office/drawing/2014/main" id="{30944420-8C30-5EDD-B032-F677F4138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124" y="1387875"/>
            <a:ext cx="3096308" cy="2059045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EA26BC-981E-172B-DDE0-C62CBAD07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32" y="3585306"/>
            <a:ext cx="701791" cy="70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EB16F-4D93-360F-ACC7-562A6C5170EC}"/>
              </a:ext>
            </a:extLst>
          </p:cNvPr>
          <p:cNvSpPr txBox="1"/>
          <p:nvPr/>
        </p:nvSpPr>
        <p:spPr>
          <a:xfrm>
            <a:off x="7153514" y="1431447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www.inlab.au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34EAE-85BB-03D5-17CA-C8366B91BA15}"/>
              </a:ext>
            </a:extLst>
          </p:cNvPr>
          <p:cNvSpPr txBox="1"/>
          <p:nvPr/>
        </p:nvSpPr>
        <p:spPr>
          <a:xfrm>
            <a:off x="383715" y="1173182"/>
            <a:ext cx="8640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Feedback:</a:t>
            </a:r>
          </a:p>
          <a:p>
            <a:pPr lvl="1"/>
            <a:r>
              <a:rPr lang="en-US" dirty="0"/>
              <a:t>Choosing priorities: Expanding the methods; the examples, building a community;</a:t>
            </a:r>
          </a:p>
          <a:p>
            <a:pPr lvl="1"/>
            <a:br>
              <a:rPr lang="en-US" dirty="0"/>
            </a:br>
            <a:r>
              <a:rPr lang="en-US" dirty="0"/>
              <a:t>Wishlist includes: scalability (HPC); new examples; automatic differentiation, Surrogate modelling. Link to new optimization and sampling packages…</a:t>
            </a:r>
          </a:p>
          <a:p>
            <a:endParaRPr lang="en-US" dirty="0"/>
          </a:p>
          <a:p>
            <a:r>
              <a:rPr lang="en-US" dirty="0"/>
              <a:t>Work with us &amp; get involved:</a:t>
            </a:r>
          </a:p>
          <a:p>
            <a:pPr lvl="1"/>
            <a:r>
              <a:rPr lang="en-AU" dirty="0"/>
              <a:t>c</a:t>
            </a:r>
            <a:r>
              <a:rPr lang="en-AU" dirty="0">
                <a:effectLst/>
              </a:rPr>
              <a:t>reating an application example using </a:t>
            </a:r>
            <a:r>
              <a:rPr lang="en-AU" dirty="0" err="1">
                <a:effectLst/>
              </a:rPr>
              <a:t>CoFI</a:t>
            </a:r>
            <a:r>
              <a:rPr lang="en-AU" dirty="0">
                <a:effectLst/>
              </a:rPr>
              <a:t> </a:t>
            </a:r>
          </a:p>
          <a:p>
            <a:endParaRPr lang="en-US" dirty="0"/>
          </a:p>
          <a:p>
            <a:r>
              <a:rPr lang="en-US" dirty="0"/>
              <a:t>join our slack community: 		raise an issue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r>
              <a:rPr lang="en-US" dirty="0">
                <a:effectLst/>
              </a:rPr>
              <a:t>    </a:t>
            </a:r>
            <a:r>
              <a:rPr lang="en-AU" dirty="0">
                <a:effectLst/>
              </a:rPr>
              <a:t>http://</a:t>
            </a:r>
            <a:r>
              <a:rPr lang="en-AU" dirty="0" err="1">
                <a:effectLst/>
              </a:rPr>
              <a:t>inlab.au</a:t>
            </a:r>
            <a:r>
              <a:rPr lang="en-AU" dirty="0">
                <a:effectLst/>
              </a:rPr>
              <a:t>/community </a:t>
            </a:r>
            <a:r>
              <a:rPr lang="en-AU" dirty="0"/>
              <a:t>	    https://</a:t>
            </a:r>
            <a:r>
              <a:rPr lang="en-AU" dirty="0" err="1"/>
              <a:t>github.com</a:t>
            </a:r>
            <a:r>
              <a:rPr lang="en-AU" dirty="0"/>
              <a:t>/</a:t>
            </a:r>
            <a:r>
              <a:rPr lang="en-AU" dirty="0" err="1"/>
              <a:t>inlab</a:t>
            </a:r>
            <a:r>
              <a:rPr lang="en-AU" dirty="0"/>
              <a:t>-geo/</a:t>
            </a:r>
            <a:r>
              <a:rPr lang="en-AU" dirty="0" err="1"/>
              <a:t>cofi</a:t>
            </a:r>
            <a:r>
              <a:rPr lang="en-AU" dirty="0"/>
              <a:t>/issues</a:t>
            </a:r>
            <a:endParaRPr lang="en-AU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D9A1DDA-41B3-525C-0539-89B1BF595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02A91-3B90-0307-B8B8-17EB2BB6EC11}"/>
              </a:ext>
            </a:extLst>
          </p:cNvPr>
          <p:cNvSpPr txBox="1"/>
          <p:nvPr/>
        </p:nvSpPr>
        <p:spPr>
          <a:xfrm>
            <a:off x="1979712" y="651193"/>
            <a:ext cx="6621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This is an </a:t>
            </a:r>
            <a:r>
              <a:rPr lang="en-US" sz="3200" b="1" dirty="0">
                <a:solidFill>
                  <a:srgbClr val="C00000"/>
                </a:solidFill>
              </a:rPr>
              <a:t>open source </a:t>
            </a:r>
            <a:r>
              <a:rPr lang="en-US" sz="3200" dirty="0">
                <a:solidFill>
                  <a:srgbClr val="C00000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110601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27510-42FD-186F-E08B-36D9AEBA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E5BB4C-1F0F-070D-B533-F2C6D6D6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Wrap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2D7144-A051-EF1E-6E62-DCA069612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72EA599D-8F8F-8FE4-0B7C-7BAE403AA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4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0137243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863</TotalTime>
  <Words>291</Words>
  <Application>Microsoft Macintosh PowerPoint</Application>
  <PresentationFormat>On-screen Show (16:9)</PresentationFormat>
  <Paragraphs>43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But what about my favourite metaheuristic optimiser?</vt:lpstr>
      <vt:lpstr>Beyond the workshop</vt:lpstr>
      <vt:lpstr>Wrap up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Hauser, Juerg (Mineral Resources, Black Mountain)</cp:lastModifiedBy>
  <cp:revision>108</cp:revision>
  <cp:lastPrinted>2024-02-06T05:29:14Z</cp:lastPrinted>
  <dcterms:created xsi:type="dcterms:W3CDTF">2024-01-02T22:42:33Z</dcterms:created>
  <dcterms:modified xsi:type="dcterms:W3CDTF">2025-05-26T02:35:58Z</dcterms:modified>
</cp:coreProperties>
</file>